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65" r:id="rId2"/>
    <p:sldId id="266" r:id="rId3"/>
    <p:sldId id="267" r:id="rId4"/>
    <p:sldId id="264" r:id="rId5"/>
    <p:sldId id="270" r:id="rId6"/>
    <p:sldId id="269" r:id="rId7"/>
    <p:sldId id="274" r:id="rId8"/>
    <p:sldId id="273" r:id="rId9"/>
    <p:sldId id="272" r:id="rId10"/>
    <p:sldId id="276" r:id="rId11"/>
    <p:sldId id="275" r:id="rId12"/>
  </p:sldIdLst>
  <p:sldSz cx="18288000" cy="10287000"/>
  <p:notesSz cx="6858000" cy="9144000"/>
  <p:embeddedFontLst>
    <p:embeddedFont>
      <p:font typeface="Pretendard Bold" panose="02000803000000020004" charset="-127"/>
      <p:bold r:id="rId14"/>
    </p:embeddedFont>
    <p:embeddedFont>
      <p:font typeface="Josefin Sans SemiBold" pitchFamily="2" charset="0"/>
      <p:bold r:id="rId15"/>
    </p:embeddedFont>
    <p:embeddedFont>
      <p:font typeface="Noto Sans KR" panose="020B0200000000000000" pitchFamily="50" charset="-127"/>
      <p:regular r:id="rId16"/>
      <p:bold r:id="rId17"/>
    </p:embeddedFont>
    <p:embeddedFont>
      <p:font typeface="Pretendard ExtraBold" panose="02000903000000020004" pitchFamily="2" charset="-127"/>
      <p:bold r:id="rId18"/>
    </p:embeddedFont>
    <p:embeddedFont>
      <p:font typeface="Pretendard ExtraLight" panose="02000303000000020004" pitchFamily="2" charset="-127"/>
      <p:regular r:id="rId19"/>
    </p:embeddedFont>
    <p:embeddedFont>
      <p:font typeface="Pretendard Light" panose="02000403000000020004" pitchFamily="2" charset="-127"/>
      <p:regular r:id="rId20"/>
    </p:embeddedFont>
    <p:embeddedFont>
      <p:font typeface="Pretendard Medium" panose="02000603000000020004" pitchFamily="2" charset="-127"/>
      <p:regular r:id="rId21"/>
      <p:bold r:id="rId22"/>
    </p:embeddedFont>
    <p:embeddedFont>
      <p:font typeface="Pretendard Regular" panose="02000503000000020004" pitchFamily="2" charset="-127"/>
      <p:regular r:id="rId23"/>
    </p:embeddedFont>
    <p:embeddedFont>
      <p:font typeface="Pretendard SemiBold" panose="02000703000000020004" pitchFamily="2" charset="-127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F8FBF3"/>
    <a:srgbClr val="FFFFFF"/>
    <a:srgbClr val="FCFDF9"/>
    <a:srgbClr val="F5F9ED"/>
    <a:srgbClr val="FA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777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112E0-CCC9-4289-93AE-0F3C56AC39F8}" type="datetimeFigureOut">
              <a:rPr lang="ko-KR" altLang="en-US" smtClean="0"/>
              <a:t>2025-09-19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57BE-5D09-4026-B6F3-E91251796F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57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A57BE-5D09-4026-B6F3-E91251796FF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047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g-Jin-Le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50000" y="6807200"/>
            <a:ext cx="5600700" cy="6731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86800" y="2425700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6000" spc="-400" dirty="0">
                <a:solidFill>
                  <a:srgbClr val="6A7E74"/>
                </a:solidFill>
                <a:ea typeface="Pretendard Regular"/>
              </a:rPr>
              <a:t>03 Texture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스카이 박스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65900" y="6946900"/>
            <a:ext cx="51562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b="0" i="0" u="none" strike="noStrike" dirty="0">
                <a:solidFill>
                  <a:srgbClr val="466456"/>
                </a:solidFill>
                <a:latin typeface="Pretendard Regular"/>
              </a:rPr>
              <a:t>게임 프로그래머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altLang="en-US" sz="2400" b="0" i="0" u="none" strike="noStrike" dirty="0">
                <a:solidFill>
                  <a:srgbClr val="466456"/>
                </a:solidFill>
                <a:ea typeface="Pretendard Bold"/>
              </a:rPr>
              <a:t>이창진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8A392CD-834F-4AFF-95C8-65D91C824B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109" y="2341521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07F607A-86A8-4FAA-975C-F7DCE7C23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73" y="4458810"/>
            <a:ext cx="3912536" cy="337464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2B6BDE-9B0D-49FD-9087-ABBFF04B0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0900" y="4406900"/>
            <a:ext cx="3939589" cy="34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5EE83-C23B-5E97-499F-23058D9C4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C54FA9FE-B296-7CB7-CE31-4B0B75793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399612AB-0F5D-1313-E972-26C99932B3EB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6BD13245-2371-3C63-3F00-2D100491F917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>
                <a:solidFill>
                  <a:srgbClr val="6A7E74"/>
                </a:solidFill>
                <a:ea typeface="Pretendard SemiBold"/>
              </a:rPr>
              <a:t>팁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>
            <a:extLst>
              <a:ext uri="{FF2B5EF4-FFF2-40B4-BE49-F238E27FC236}">
                <a16:creationId xmlns:a16="http://schemas.microsoft.com/office/drawing/2014/main" id="{AF95E9C2-DCB5-41ED-024F-93F793B08664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5" name="TextBox 7">
            <a:extLst>
              <a:ext uri="{FF2B5EF4-FFF2-40B4-BE49-F238E27FC236}">
                <a16:creationId xmlns:a16="http://schemas.microsoft.com/office/drawing/2014/main" id="{D3820070-656D-685F-94DD-6594C535FE37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8191F003-7985-C678-E038-1FC25DA66B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956E7920-E881-44A5-ADFD-C136D75B2593}"/>
              </a:ext>
            </a:extLst>
          </p:cNvPr>
          <p:cNvSpPr/>
          <p:nvPr/>
        </p:nvSpPr>
        <p:spPr>
          <a:xfrm>
            <a:off x="457200" y="2290357"/>
            <a:ext cx="10591646" cy="78483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C46473-BB8D-5391-973D-B0E0AF603FC9}"/>
              </a:ext>
            </a:extLst>
          </p:cNvPr>
          <p:cNvSpPr txBox="1"/>
          <p:nvPr/>
        </p:nvSpPr>
        <p:spPr>
          <a:xfrm>
            <a:off x="1142846" y="2729345"/>
            <a:ext cx="9995648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void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App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::PrepareSkyFaceSRVs()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Microsoft::WRL::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ComPtr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&lt;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ID3D11Resource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&gt; res;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m_pTextureSRV-&gt;GetResource(res.GetAddressOf());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(!res)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return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>
              <a:solidFill>
                <a:schemeClr val="bg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Microsoft::WRL::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ComPtr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&lt;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ID3D11Texture2D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&gt; tex2D;</a:t>
            </a:r>
          </a:p>
          <a:p>
            <a:r>
              <a:rPr lang="en-US" altLang="ko-KR">
                <a:solidFill>
                  <a:srgbClr val="6F008A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HR_T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(res.As(</a:t>
            </a:r>
            <a:r>
              <a:rPr lang="en-US" altLang="ko-KR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tex2D));</a:t>
            </a:r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D3D11_TEXTURE2D_DESC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desc{};</a:t>
            </a:r>
          </a:p>
          <a:p>
            <a:endParaRPr lang="en-US" altLang="ko-KR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tex2D</a:t>
            </a:r>
            <a:r>
              <a:rPr lang="en-US" altLang="ko-KR">
                <a:solidFill>
                  <a:srgbClr val="008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GetDesc(&amp;desc);</a:t>
            </a:r>
          </a:p>
          <a:p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((desc.ArraySize &lt; 6))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return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for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face = 0; face &lt; 6; ++face)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D3D11_SHADER_RESOURCE_VIEW_DESC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sd{};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sd.Format = desc.Format;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	… // </a:t>
            </a:r>
            <a:r>
              <a:rPr lang="en-US" altLang="ko-KR">
                <a:latin typeface="Noto Sans KR" panose="020B0200000000000000" pitchFamily="50" charset="-127"/>
                <a:ea typeface="Noto Sans KR" panose="020B0200000000000000" pitchFamily="50" charset="-127"/>
              </a:rPr>
              <a:t>sd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값 넣어주기</a:t>
            </a:r>
            <a:endParaRPr lang="en-US" altLang="ko-KR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>
                <a:solidFill>
                  <a:srgbClr val="2B91A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	ID3D11ShaderResourceView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 faceSRV =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>
                <a:solidFill>
                  <a:srgbClr val="6F008A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SUCCEEDED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(m_pDevice-&gt;CreateShaderResourceView(tex2D.Get(), &amp;sd, &amp;faceSRV)))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    m_pSkyFaceSRV[face] = faceSRV;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</a:p>
          <a:p>
            <a:r>
              <a:rPr lang="ko-KR" altLang="en-US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</a:p>
          <a:p>
            <a:r>
              <a:rPr lang="en-US" altLang="ko-KR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11" name="그림 10" descr="텍스트, 아니메, 소설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03DD9F5-3FE6-C24E-3AFE-A087DB3DFE0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6947" y="2795733"/>
            <a:ext cx="4310539" cy="3361044"/>
          </a:xfrm>
          <a:prstGeom prst="rect">
            <a:avLst/>
          </a:prstGeom>
        </p:spPr>
      </p:pic>
      <p:pic>
        <p:nvPicPr>
          <p:cNvPr id="13" name="그림 12" descr="스크린샷, 텍스트, 실내, 바닥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B3768C5-EA70-150A-0476-B6E1D505199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2996" y="6345324"/>
            <a:ext cx="4310540" cy="3361044"/>
          </a:xfrm>
          <a:prstGeom prst="rect">
            <a:avLst/>
          </a:prstGeom>
        </p:spPr>
      </p:pic>
      <p:pic>
        <p:nvPicPr>
          <p:cNvPr id="19" name="그림 18" descr="아니메, 망가, 만화 영화, CG 아트워크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7D3DC6D-383A-CEA3-C2C7-017FF235CFF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3334" y="2795733"/>
            <a:ext cx="4310539" cy="336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22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 dirty="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 dirty="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00008"/>
              </p:ext>
            </p:extLst>
          </p:nvPr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70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altLang="en-US" sz="1800" b="0" i="0" u="none" strike="noStrike" dirty="0">
                          <a:solidFill>
                            <a:srgbClr val="466456"/>
                          </a:solidFill>
                          <a:ea typeface="Pretendard Bold"/>
                        </a:rPr>
                        <a:t>이창진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 err="1">
                          <a:solidFill>
                            <a:srgbClr val="466456"/>
                          </a:solidFill>
                          <a:latin typeface="Pretendard Bold"/>
                        </a:rPr>
                        <a:t>Github</a:t>
                      </a: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latin typeface="Pretendard Bold"/>
                        </a:rPr>
                        <a:t>. </a:t>
                      </a:r>
                      <a:r>
                        <a:rPr lang="ko-KR" altLang="en-US" dirty="0">
                          <a:hlinkClick r:id="rId2"/>
                        </a:rPr>
                        <a:t>https://github.com/Chang-Jin-Lee</a:t>
                      </a:r>
                      <a:endParaRPr lang="en-US" altLang="ko-KR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8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696795"/>
              </p:ext>
            </p:extLst>
          </p:nvPr>
        </p:nvGraphicFramePr>
        <p:xfrm>
          <a:off x="9144000" y="1778000"/>
          <a:ext cx="9004300" cy="67310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정의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큐브매핑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DDS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포맷 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쉐이더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코드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altLang="ko-KR" sz="1100" dirty="0"/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err="1">
                          <a:solidFill>
                            <a:srgbClr val="222222"/>
                          </a:solidFill>
                          <a:ea typeface="Pretendard Medium"/>
                        </a:rPr>
                        <a:t>스카이박스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그리기</a:t>
                      </a:r>
                      <a:endParaRPr lang="en-US" sz="32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89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3" y="6350014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1066800" y="2758411"/>
            <a:ext cx="6172200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스카이박스란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?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1670538" y="3414179"/>
            <a:ext cx="519684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1688123" y="397815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스카이박스(Skybox)는 3D 그래픽스 환경에서 장면의 배경을 표현하는 데 사용되는 환경 매핑 기술입니다.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1688123" y="4663960"/>
            <a:ext cx="4953000" cy="79361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이는 게임이나 시뮬레이션에서 플레이어가 거대한 공간 안에 있는 듯한 착각을 주도록 설계된 가상의 육면체 또는 구체입니다.</a:t>
            </a:r>
            <a:endParaRPr lang="en-US" sz="1600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작동 방식</a:t>
            </a:r>
            <a:endParaRPr lang="en-US" sz="1646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586E718-5128-49E6-B719-7E0BA7AEBF44}"/>
              </a:ext>
            </a:extLst>
          </p:cNvPr>
          <p:cNvSpPr/>
          <p:nvPr/>
        </p:nvSpPr>
        <p:spPr>
          <a:xfrm>
            <a:off x="1701800" y="7319619"/>
            <a:ext cx="4953000" cy="2550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내부적으로 모든 오브젝트가 그려진 뒤에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렌더링됩니다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C62AE5A-94D4-456D-AD98-3AE0B4F8AECF}"/>
              </a:ext>
            </a:extLst>
          </p:cNvPr>
          <p:cNvSpPr/>
          <p:nvPr/>
        </p:nvSpPr>
        <p:spPr>
          <a:xfrm>
            <a:off x="1701800" y="7754534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일반적으로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스카이박스는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다른 오브젝트에게 가려지는 경우가 많아 먼저 그리게 되면 두 번 그리는 문제가 생깁니다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72C8E5D-6664-41FB-9208-C2C76BF76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8026" y="2758411"/>
            <a:ext cx="2667000" cy="27695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57C358-CF72-4F45-A58B-71A371F443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3074534"/>
            <a:ext cx="2926355" cy="2414838"/>
          </a:xfrm>
          <a:prstGeom prst="rect">
            <a:avLst/>
          </a:prstGeom>
        </p:spPr>
      </p:pic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EC4F390-0C7C-4951-9F46-659AF710F4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46" y="5763156"/>
            <a:ext cx="6725154" cy="418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8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큐브매핑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7152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0" y="2908521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962673" y="3978989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</a:t>
            </a:r>
            <a:r>
              <a:rPr lang="en-US" altLang="ko-KR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3d11.h </a:t>
            </a:r>
            <a:r>
              <a:rPr lang="ko-KR" altLang="en-US" sz="2800" b="0" i="0" u="none" strike="noStrike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파일 내부</a:t>
            </a:r>
            <a:endParaRPr lang="ko-KR" sz="2800" b="0" i="0" u="none" strike="noStrike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1649943-6E6F-457F-AFB7-1B8C54439A4D}"/>
              </a:ext>
            </a:extLst>
          </p:cNvPr>
          <p:cNvSpPr/>
          <p:nvPr/>
        </p:nvSpPr>
        <p:spPr>
          <a:xfrm>
            <a:off x="1454150" y="4055741"/>
            <a:ext cx="6172200" cy="37928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2F353680-ABF5-4A24-8073-203AAAB97230}"/>
              </a:ext>
            </a:extLst>
          </p:cNvPr>
          <p:cNvSpPr/>
          <p:nvPr/>
        </p:nvSpPr>
        <p:spPr>
          <a:xfrm>
            <a:off x="2075473" y="4568389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정육면체는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면을 가집니다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스카이 박스는 이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면에 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6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개의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맵이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매핑됩니다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 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A920E76-ABF7-4728-9D6A-007BB3A5866E}"/>
              </a:ext>
            </a:extLst>
          </p:cNvPr>
          <p:cNvSpPr/>
          <p:nvPr/>
        </p:nvSpPr>
        <p:spPr>
          <a:xfrm>
            <a:off x="2075473" y="5254190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정육면체의 중심을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원점으로하는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 좌표축을 정렬해서 시스템을 만듭니다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. </a:t>
            </a:r>
            <a:endParaRPr lang="en-US" sz="16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A87FD32E-01D6-4DC1-B550-4BABAB4F52B6}"/>
              </a:ext>
            </a:extLst>
          </p:cNvPr>
          <p:cNvSpPr/>
          <p:nvPr/>
        </p:nvSpPr>
        <p:spPr>
          <a:xfrm>
            <a:off x="2063750" y="6057464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카메라에서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Eye, At, Up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으로 만들어내는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행렬을 만드는 것을 떠올려보면 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FE978BE6-4D20-43FC-B485-4B08604555F9}"/>
              </a:ext>
            </a:extLst>
          </p:cNvPr>
          <p:cNvSpPr/>
          <p:nvPr/>
        </p:nvSpPr>
        <p:spPr>
          <a:xfrm>
            <a:off x="2082800" y="6834287"/>
            <a:ext cx="4953000" cy="5202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+-x,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+-y, +-z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원점에서 방향벡터를 만들어 광선을 발사해 면과 교차한 교차점에 해당하는 색상을 얻을 수 있습니다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DCDE633-0B1A-4081-B3C8-1E6FC20EE6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27" y="4624931"/>
            <a:ext cx="2813941" cy="320789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B6BF666-ECF3-468C-AFCF-3D835BC4819B}"/>
              </a:ext>
            </a:extLst>
          </p:cNvPr>
          <p:cNvSpPr txBox="1"/>
          <p:nvPr/>
        </p:nvSpPr>
        <p:spPr>
          <a:xfrm>
            <a:off x="10968507" y="5020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여기가 교차점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0C81F6C-5E1E-44F6-9834-E5AE6B872624}"/>
              </a:ext>
            </a:extLst>
          </p:cNvPr>
          <p:cNvSpPr/>
          <p:nvPr/>
        </p:nvSpPr>
        <p:spPr>
          <a:xfrm>
            <a:off x="12394711" y="4512389"/>
            <a:ext cx="5587023" cy="336105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31942749-3673-46B9-B226-0A08F68F1B01}"/>
              </a:ext>
            </a:extLst>
          </p:cNvPr>
          <p:cNvSpPr/>
          <p:nvPr/>
        </p:nvSpPr>
        <p:spPr>
          <a:xfrm>
            <a:off x="10235223" y="6452639"/>
            <a:ext cx="4953000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endParaRPr lang="en-US" sz="16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C41F6A-BF09-49A3-895A-6F1EA94D6EA2}"/>
              </a:ext>
            </a:extLst>
          </p:cNvPr>
          <p:cNvSpPr/>
          <p:nvPr/>
        </p:nvSpPr>
        <p:spPr>
          <a:xfrm>
            <a:off x="12814788" y="4875319"/>
            <a:ext cx="5587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typedef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r>
              <a:rPr lang="en-US" altLang="ko-KR" sz="1600" dirty="0" err="1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enum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endParaRPr lang="en-US" altLang="ko-KR" sz="1600" dirty="0">
              <a:solidFill>
                <a:srgbClr val="000000"/>
              </a:solidFill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D3D11_TEXTURECUBE_FACE_POSITIVE_X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0,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D3D11_TEXTURECUBE_FACE_NEGATIVE_X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1,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D3D11_TEXTURECUBE_FACE_POSITIVE_Y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2,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D3D11_TEXTURECUBE_FACE_NEGATIVE_Y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3,</a:t>
            </a:r>
          </a:p>
          <a:p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fr-FR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D3D11_TEXTURECUBE_FACE_POSITIVE_Z</a:t>
            </a:r>
            <a:r>
              <a:rPr lang="fr-FR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4,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    </a:t>
            </a:r>
            <a:r>
              <a:rPr lang="en-US" altLang="ko-KR" sz="1600" dirty="0">
                <a:solidFill>
                  <a:srgbClr val="2F4F4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D3D11_TEXTURECUBE_FACE_NEGATIVE_Z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 5</a:t>
            </a:r>
          </a:p>
          <a:p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} </a:t>
            </a:r>
            <a:r>
              <a:rPr lang="en-US" altLang="ko-KR" sz="1600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D3D11_TEXTURECUBE_FACE</a:t>
            </a:r>
            <a:r>
              <a:rPr lang="en-US" altLang="ko-KR" sz="1600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  <a:endParaRPr lang="ko-KR" altLang="en-US" sz="1600" dirty="0">
              <a:highlight>
                <a:srgbClr val="F8FBF3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6A135E16-E294-455C-B34E-7412973D5688}"/>
              </a:ext>
            </a:extLst>
          </p:cNvPr>
          <p:cNvSpPr/>
          <p:nvPr/>
        </p:nvSpPr>
        <p:spPr>
          <a:xfrm>
            <a:off x="1670538" y="3188557"/>
            <a:ext cx="844062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  <a:cs typeface="Noto Sans KR" pitchFamily="34" charset="-120"/>
              </a:rPr>
              <a:t>정의</a:t>
            </a:r>
            <a:endParaRPr lang="en-US" sz="1646" dirty="0"/>
          </a:p>
        </p:txBody>
      </p:sp>
      <p:sp>
        <p:nvSpPr>
          <p:cNvPr id="38" name="TextBox 7">
            <a:extLst>
              <a:ext uri="{FF2B5EF4-FFF2-40B4-BE49-F238E27FC236}">
                <a16:creationId xmlns:a16="http://schemas.microsoft.com/office/drawing/2014/main" id="{A8EDA6D0-90FE-4409-9EDE-8249F3FE9DF2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E620C84-A69D-4E70-AC55-F5D03C51C47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13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DDS 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latin typeface="Pretendard SemiBold"/>
              </a:rPr>
              <a:t>포맷</a:t>
            </a:r>
            <a:endParaRPr lang="en-US" sz="4000" b="0" i="0" u="none" strike="noStrike" spc="-100" dirty="0">
              <a:solidFill>
                <a:srgbClr val="6A7E74"/>
              </a:solidFill>
              <a:latin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77981" y="6941511"/>
            <a:ext cx="121878" cy="101564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995194"/>
              </p:ext>
            </p:extLst>
          </p:nvPr>
        </p:nvGraphicFramePr>
        <p:xfrm>
          <a:off x="970280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595959"/>
                          </a:solidFill>
                          <a:latin typeface="Pretendard SemiBold"/>
                        </a:rPr>
                        <a:t>LOD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0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1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466456"/>
                          </a:solidFill>
                          <a:ea typeface="Pretendard SemiBold"/>
                        </a:rPr>
                        <a:t>LOD 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723877"/>
              </p:ext>
            </p:extLst>
          </p:nvPr>
        </p:nvGraphicFramePr>
        <p:xfrm>
          <a:off x="3064884" y="6685920"/>
          <a:ext cx="748072" cy="2545878"/>
        </p:xfrm>
        <a:graphic>
          <a:graphicData uri="http://schemas.openxmlformats.org/drawingml/2006/table">
            <a:tbl>
              <a:tblPr/>
              <a:tblGrid>
                <a:gridCol w="7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-&gt;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420315"/>
              </p:ext>
            </p:extLst>
          </p:nvPr>
        </p:nvGraphicFramePr>
        <p:xfrm>
          <a:off x="3713479" y="6677907"/>
          <a:ext cx="2094604" cy="2545878"/>
        </p:xfrm>
        <a:graphic>
          <a:graphicData uri="http://schemas.openxmlformats.org/drawingml/2006/table">
            <a:tbl>
              <a:tblPr/>
              <a:tblGrid>
                <a:gridCol w="2094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428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466456"/>
                          </a:solidFill>
                          <a:latin typeface="Pretendard SemiBold"/>
                        </a:rPr>
                        <a:t>Resolution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256*256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altLang="ko-KR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128*128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386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FFFF"/>
                          </a:solidFill>
                          <a:ea typeface="Pretendard SemiBold"/>
                        </a:rPr>
                        <a:t>32*32</a:t>
                      </a:r>
                      <a:endParaRPr lang="en-US" sz="800" dirty="0"/>
                    </a:p>
                  </a:txBody>
                  <a:tcPr marL="12772" marR="12772" marT="12772" marB="12772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ABA5B7A0-3091-482F-B790-3ED57241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6993188"/>
            <a:ext cx="11582400" cy="965671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E4FF9A4-83BA-4C70-83F6-BFC3CF6E4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0" y="2685774"/>
            <a:ext cx="15621000" cy="1462494"/>
          </a:xfrm>
          <a:prstGeom prst="rect">
            <a:avLst/>
          </a:prstGeom>
        </p:spPr>
      </p:pic>
      <p:sp>
        <p:nvSpPr>
          <p:cNvPr id="16" name="TextBox 21">
            <a:extLst>
              <a:ext uri="{FF2B5EF4-FFF2-40B4-BE49-F238E27FC236}">
                <a16:creationId xmlns:a16="http://schemas.microsoft.com/office/drawing/2014/main" id="{451F06C7-D8A8-43C9-A651-1A301B556078}"/>
              </a:ext>
            </a:extLst>
          </p:cNvPr>
          <p:cNvSpPr txBox="1"/>
          <p:nvPr/>
        </p:nvSpPr>
        <p:spPr>
          <a:xfrm>
            <a:off x="2057400" y="296980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DDS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는 </a:t>
            </a:r>
            <a:r>
              <a:rPr lang="en-US" altLang="ko-KR" sz="2400" b="0" i="0" u="none" strike="noStrike" dirty="0">
                <a:solidFill>
                  <a:srgbClr val="FF0000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b="0" i="0" u="none" strike="noStrike" dirty="0">
                <a:solidFill>
                  <a:srgbClr val="444444"/>
                </a:solidFill>
                <a:latin typeface="Pretendard Regular"/>
                <a:ea typeface="Pretendard Regular"/>
              </a:rPr>
              <a:t>가 쓰는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압축된 텍스처입니다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큐브맵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밉맵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체인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LOD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등을 전부 가지고 있습니다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스카이박스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알베도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맵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반복 타일 등에서 효과적입니다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5D013745-48BA-48F9-BFB2-B1FF95529498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6BB287D-5BEB-4A7C-87F0-AB15C2C0983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9" name="Picture 9">
            <a:extLst>
              <a:ext uri="{FF2B5EF4-FFF2-40B4-BE49-F238E27FC236}">
                <a16:creationId xmlns:a16="http://schemas.microsoft.com/office/drawing/2014/main" id="{F776BD8B-4F4D-4BAA-BC6F-2BE600F3B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351" y="4532892"/>
            <a:ext cx="15621000" cy="1948118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C997BE7D-D35D-49B6-866F-79C4609255D6}"/>
              </a:ext>
            </a:extLst>
          </p:cNvPr>
          <p:cNvSpPr txBox="1"/>
          <p:nvPr/>
        </p:nvSpPr>
        <p:spPr>
          <a:xfrm>
            <a:off x="1989151" y="4902946"/>
            <a:ext cx="14249400" cy="15767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GPU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는 텍스처를 블록 단위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,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캐시라인 단위로 읽습니다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가까이 있는 물체를 원본 텍스처에서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샘플하면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멀리 떨어진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를 자꾸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읽게되고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캐시가 자주 비게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반대로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작은 </a:t>
            </a:r>
            <a:r>
              <a:rPr lang="en-US" altLang="ko-KR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LOD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에서는 이웃 픽셀들이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가까운 주소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에 있으니 </a:t>
            </a:r>
            <a:r>
              <a:rPr lang="ko-KR" altLang="en-US" sz="2400" dirty="0">
                <a:solidFill>
                  <a:srgbClr val="FF0000"/>
                </a:solidFill>
                <a:latin typeface="Pretendard Regular"/>
                <a:ea typeface="Pretendard Regular"/>
              </a:rPr>
              <a:t>캐시 블록을 재사용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하게 됩니다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캐시 </a:t>
            </a:r>
            <a:r>
              <a:rPr lang="ko-KR" altLang="en-US" sz="2400" dirty="0" err="1">
                <a:solidFill>
                  <a:srgbClr val="444444"/>
                </a:solidFill>
                <a:latin typeface="Pretendard Regular"/>
                <a:ea typeface="Pretendard Regular"/>
              </a:rPr>
              <a:t>히트레이트가</a:t>
            </a:r>
            <a:r>
              <a:rPr lang="ko-KR" altLang="en-US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 올라가게 되고 메모리 대역폭이 줄어들어 성능이 좋아집니다</a:t>
            </a:r>
            <a:r>
              <a:rPr lang="en-US" altLang="ko-KR" sz="2400" dirty="0">
                <a:solidFill>
                  <a:srgbClr val="444444"/>
                </a:solidFill>
                <a:latin typeface="Pretendard Regular"/>
                <a:ea typeface="Pretendard Regular"/>
              </a:rPr>
              <a:t>. 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E333143-6A58-4DC3-8A3D-9E320B2DF173}"/>
              </a:ext>
            </a:extLst>
          </p:cNvPr>
          <p:cNvCxnSpPr>
            <a:cxnSpLocks/>
          </p:cNvCxnSpPr>
          <p:nvPr/>
        </p:nvCxnSpPr>
        <p:spPr>
          <a:xfrm flipV="1">
            <a:off x="78486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8EECF05-9655-4713-8B58-A0977CF6DBD2}"/>
              </a:ext>
            </a:extLst>
          </p:cNvPr>
          <p:cNvCxnSpPr>
            <a:cxnSpLocks/>
          </p:cNvCxnSpPr>
          <p:nvPr/>
        </p:nvCxnSpPr>
        <p:spPr>
          <a:xfrm flipV="1">
            <a:off x="15773400" y="8191502"/>
            <a:ext cx="0" cy="76199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FC9A401-33FD-4630-A7A3-60290B47FF20}"/>
              </a:ext>
            </a:extLst>
          </p:cNvPr>
          <p:cNvSpPr txBox="1"/>
          <p:nvPr/>
        </p:nvSpPr>
        <p:spPr>
          <a:xfrm>
            <a:off x="6705602" y="9047132"/>
            <a:ext cx="2438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</a:t>
            </a:r>
            <a:r>
              <a:rPr lang="ko-KR" altLang="en-US" dirty="0" err="1"/>
              <a:t>접근할때보다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53529D-3909-4E5E-A370-07412770800E}"/>
              </a:ext>
            </a:extLst>
          </p:cNvPr>
          <p:cNvSpPr txBox="1"/>
          <p:nvPr/>
        </p:nvSpPr>
        <p:spPr>
          <a:xfrm>
            <a:off x="14037771" y="9047132"/>
            <a:ext cx="390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여기에 접근할 때가 주변이 더 가깝다</a:t>
            </a:r>
          </a:p>
        </p:txBody>
      </p:sp>
    </p:spTree>
    <p:extLst>
      <p:ext uri="{BB962C8B-B14F-4D97-AF65-F5344CB8AC3E}">
        <p14:creationId xmlns:p14="http://schemas.microsoft.com/office/powerpoint/2010/main" val="82411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err="1">
                <a:solidFill>
                  <a:srgbClr val="6A7E74"/>
                </a:solidFill>
                <a:ea typeface="Pretendard SemiBold"/>
              </a:rPr>
              <a:t>쉐이더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 코드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39165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1" y="285115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1050" y="285115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483351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84800" y="8806650"/>
            <a:ext cx="5363696" cy="7056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텍스쳐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큐브의 부딪친 그 지점의 </a:t>
            </a:r>
            <a:r>
              <a:rPr lang="ko-KR" altLang="en-US" sz="2000" b="0" i="0" u="none" strike="noStrike" dirty="0" err="1">
                <a:solidFill>
                  <a:srgbClr val="000000"/>
                </a:solidFill>
                <a:latin typeface="Pretendard Light"/>
                <a:ea typeface="Pretendard Light"/>
              </a:rPr>
              <a:t>컬러값을</a:t>
            </a:r>
            <a:r>
              <a:rPr lang="ko-KR" altLang="en-US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 가져오기 위해 샘플을 반환합니다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Light"/>
                <a:ea typeface="Pretendard Light"/>
              </a:rPr>
              <a:t>. </a:t>
            </a:r>
            <a:endParaRPr lang="en-US" sz="2000" b="0" i="0" u="none" strike="noStrike" dirty="0">
              <a:solidFill>
                <a:srgbClr val="000000"/>
              </a:solidFill>
              <a:latin typeface="Pretendard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174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SkyBoxVS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344150" y="8786667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latin typeface="Pretendard Light"/>
              </a:rPr>
              <a:t> 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0F0DC112-99D9-4B24-9473-BD59BF4417B1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2C6D4AB-BC7D-4449-B391-57353F256B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939F2F4-A049-4755-9DB6-5EF79BFC7F2F}"/>
              </a:ext>
            </a:extLst>
          </p:cNvPr>
          <p:cNvSpPr/>
          <p:nvPr/>
        </p:nvSpPr>
        <p:spPr>
          <a:xfrm>
            <a:off x="5511800" y="5072786"/>
            <a:ext cx="51879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float4 PS(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SV_Target</a:t>
            </a:r>
            <a:endParaRPr lang="en-US" altLang="ko-KR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g_TexCube.Sample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36128B-9E4A-4992-89F8-FA6C5F760D5E}"/>
              </a:ext>
            </a:extLst>
          </p:cNvPr>
          <p:cNvSpPr/>
          <p:nvPr/>
        </p:nvSpPr>
        <p:spPr>
          <a:xfrm>
            <a:off x="11226800" y="4103290"/>
            <a:ext cx="68199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#include "10_SkyBox.hlsli"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VS(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z/w = 1.0f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로 고정하여 원근 투영 변환의 영향을 받지 않도록 합니다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왜 이렇게 </a:t>
            </a:r>
            <a:r>
              <a:rPr lang="ko-KR" altLang="en-US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하냐면</a:t>
            </a:r>
            <a:r>
              <a:rPr lang="ko-KR" altLang="en-US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스카이 박스는 아주 먼 플랜에 있다고 가정하기 때문입니다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mul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(float4(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1.0f),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vOut.posH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posH.xyww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vIn.posL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return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vOut</a:t>
            </a:r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0534B2-7015-4C63-85CF-35F96CE458C2}"/>
              </a:ext>
            </a:extLst>
          </p:cNvPr>
          <p:cNvSpPr/>
          <p:nvPr/>
        </p:nvSpPr>
        <p:spPr>
          <a:xfrm>
            <a:off x="723900" y="4103290"/>
            <a:ext cx="432210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TextureCube g_TexCube : register(t0);</a:t>
            </a: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SamplerState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g_Sam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register(s0);</a:t>
            </a: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cbuffer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CBChangesEveryFrame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register(b0)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matrix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struct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SkyBoxVertexPosHL</a:t>
            </a:r>
            <a:endParaRPr lang="en-US" altLang="ko-KR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float4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posH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SV_POSITION;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   float3 </a:t>
            </a:r>
            <a:r>
              <a:rPr lang="en-US" altLang="ko-KR" dirty="0" err="1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posL</a:t>
            </a:r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: POSITION;</a:t>
            </a:r>
          </a:p>
          <a:p>
            <a:r>
              <a:rPr lang="en-US" altLang="ko-KR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};</a:t>
            </a:r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endParaRPr lang="ko-KR" altLang="en-US" dirty="0">
              <a:highlight>
                <a:srgbClr val="FFFFFF"/>
              </a:highlight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25" name="Picture 9">
            <a:extLst>
              <a:ext uri="{FF2B5EF4-FFF2-40B4-BE49-F238E27FC236}">
                <a16:creationId xmlns:a16="http://schemas.microsoft.com/office/drawing/2014/main" id="{ED20D8AC-F612-4EBE-9A61-61B88EC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89350" y="5943599"/>
            <a:ext cx="2870200" cy="1270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6EFE66B5-7E2B-4BDE-A4DD-BAE65AA20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0" y="2851150"/>
            <a:ext cx="3606800" cy="850900"/>
          </a:xfrm>
          <a:prstGeom prst="rect">
            <a:avLst/>
          </a:prstGeom>
        </p:spPr>
      </p:pic>
      <p:sp>
        <p:nvSpPr>
          <p:cNvPr id="27" name="TextBox 12">
            <a:extLst>
              <a:ext uri="{FF2B5EF4-FFF2-40B4-BE49-F238E27FC236}">
                <a16:creationId xmlns:a16="http://schemas.microsoft.com/office/drawing/2014/main" id="{35892B8E-B1CD-454B-92BB-010CB816F819}"/>
              </a:ext>
            </a:extLst>
          </p:cNvPr>
          <p:cNvSpPr txBox="1"/>
          <p:nvPr/>
        </p:nvSpPr>
        <p:spPr>
          <a:xfrm>
            <a:off x="1454150" y="302895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000" b="0" i="0" u="none" strike="noStrike" dirty="0" err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SkyBoxPS</a:t>
            </a:r>
            <a:endParaRPr lang="ko-KR" sz="3000" b="0" i="0" u="none" strike="noStrike" dirty="0">
              <a:solidFill>
                <a:srgbClr val="FFFFFF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74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457354" y="2266112"/>
            <a:ext cx="8403196" cy="76934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9024530" y="4327142"/>
            <a:ext cx="3286334" cy="3022382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184745" y="4897841"/>
            <a:ext cx="281272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설명</a:t>
            </a:r>
            <a:endParaRPr lang="en-US" sz="1646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220370" y="5385721"/>
            <a:ext cx="3087427" cy="15974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</a:t>
            </a:r>
            <a:r>
              <a:rPr lang="ko-KR" altLang="en-US" sz="1600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 스텐실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0" indent="0">
              <a:lnSpc>
                <a:spcPts val="2100"/>
              </a:lnSpc>
              <a:buNone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스탠실을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끄고 다시 복귀하는 코드입니다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146147" y="2689927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>
              <a:solidFill>
                <a:schemeClr val="bg1"/>
              </a:solidFill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2C6C37-D681-467B-ADD8-3740579A0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797" y="2133600"/>
            <a:ext cx="7025394" cy="740946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1EE6C84-90CD-453A-8412-718E24CA3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1" y="7505735"/>
            <a:ext cx="3286334" cy="256344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CC42B6-C9BE-46F8-B871-27BACCA4104B}"/>
              </a:ext>
            </a:extLst>
          </p:cNvPr>
          <p:cNvSpPr/>
          <p:nvPr/>
        </p:nvSpPr>
        <p:spPr>
          <a:xfrm>
            <a:off x="965200" y="3098800"/>
            <a:ext cx="730193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UINT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OMGetDepthStencilState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비활성 상태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한 번만 생성해 재사용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82D2CE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static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ID3D11DepthStencilState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nullptr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D3D11_DEPTH_STENCIL_DESC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{}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TRUE;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DepthWriteMask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D3D11_DEPTH_WRITE_MASK_ALL;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깊이는 필요에 맞게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DepthFunc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D3D11_COMPARISON_LESS_EQUAL;</a:t>
            </a:r>
          </a:p>
          <a:p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en-US" altLang="ko-KR" dirty="0" err="1">
                <a:solidFill>
                  <a:srgbClr val="AA9BF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StencilEnable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83D6C5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FALSE;</a:t>
            </a: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                       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스텐실 끔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    </a:t>
            </a:r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CreateDepthStencilState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dsd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&amp;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}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적용 후 원하는 드로우 작업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dsNoStencil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rgbClr val="EBC88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0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i="1" dirty="0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... draw ...</a:t>
            </a:r>
            <a:endParaRPr lang="en-US" altLang="ko-KR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b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i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// </a:t>
            </a:r>
            <a:r>
              <a:rPr lang="ko-KR" altLang="en-US" i="1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원상복구</a:t>
            </a:r>
            <a:endParaRPr lang="ko-KR" altLang="en-US" dirty="0">
              <a:solidFill>
                <a:srgbClr val="D8DEE9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 err="1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m_pDeviceContext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</a:t>
            </a:r>
            <a:r>
              <a:rPr lang="en-US" altLang="ko-KR" dirty="0" err="1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OMSetDepthStencilState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6D6DD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prevRef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EFB08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SAFE_RELEASE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prevDS</a:t>
            </a:r>
            <a:r>
              <a:rPr lang="en-US" altLang="ko-KR" dirty="0">
                <a:solidFill>
                  <a:srgbClr val="D8DEE9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  <a:endParaRPr lang="en-US" altLang="ko-KR" b="0" dirty="0">
              <a:solidFill>
                <a:srgbClr val="D8DEE9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6856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671504" y="6350014"/>
            <a:ext cx="8056513" cy="3329309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2F1E88E-6D5B-4D05-B5EC-92B79A5457FA}"/>
              </a:ext>
            </a:extLst>
          </p:cNvPr>
          <p:cNvSpPr/>
          <p:nvPr/>
        </p:nvSpPr>
        <p:spPr>
          <a:xfrm>
            <a:off x="671504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b="0" i="0" u="none" strike="noStrike" spc="-100" dirty="0">
                <a:solidFill>
                  <a:srgbClr val="6A7E74"/>
                </a:solidFill>
                <a:ea typeface="Pretendard SemiBold"/>
              </a:rPr>
              <a:t>2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83171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시도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835627" y="3438921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매우 큰 박스가 있고 이걸 카메라가 안에서 본다고 생각을 하고 시도해 봤습니다</a:t>
            </a:r>
            <a:r>
              <a:rPr lang="en-US" altLang="ko-KR" sz="1600" dirty="0">
                <a:latin typeface="Noto Sans KR" pitchFamily="34" charset="0"/>
                <a:ea typeface="Noto Sans KR" pitchFamily="34" charset="-122"/>
              </a:rPr>
              <a:t>.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835627" y="4122481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큰 박스의 안에 있으니 당연히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CCW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반대로 만들어주고 깊이 스텐실도 잠시 </a:t>
            </a:r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꺼두고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그려야 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277197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6730DFE-9453-457B-83EA-6BBAEB26F4D5}"/>
              </a:ext>
            </a:extLst>
          </p:cNvPr>
          <p:cNvSpPr/>
          <p:nvPr/>
        </p:nvSpPr>
        <p:spPr>
          <a:xfrm>
            <a:off x="1116982" y="7241199"/>
            <a:ext cx="7494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m_baseProjection.proj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922796D3-53BA-40E8-B67B-7E2A27D7D16C}"/>
              </a:ext>
            </a:extLst>
          </p:cNvPr>
          <p:cNvSpPr/>
          <p:nvPr/>
        </p:nvSpPr>
        <p:spPr>
          <a:xfrm>
            <a:off x="843866" y="4821539"/>
            <a:ext cx="4953000" cy="7927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안에서 밖을 보는 것이니 단순히 카메라의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projection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행렬에 음수를 곱해 넣으면 되지 않을까 생각했지만 이렇게 그리게 되면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축으로 반전되어 나타납니다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99120E-9F36-4377-95F4-3E20B97268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215" y="2114550"/>
            <a:ext cx="6732727" cy="75682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3A592C-D73A-42AC-BD29-8869FE668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7505700"/>
            <a:ext cx="3286334" cy="2563443"/>
          </a:xfrm>
          <a:prstGeom prst="rect">
            <a:avLst/>
          </a:prstGeom>
        </p:spPr>
      </p:pic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738E111D-20A6-439E-A537-14BD48CA727C}"/>
              </a:ext>
            </a:extLst>
          </p:cNvPr>
          <p:cNvSpPr/>
          <p:nvPr/>
        </p:nvSpPr>
        <p:spPr>
          <a:xfrm>
            <a:off x="13639800" y="8847151"/>
            <a:ext cx="21087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EC7DE3-CFED-468D-B445-9E92F560DB0D}"/>
              </a:ext>
            </a:extLst>
          </p:cNvPr>
          <p:cNvSpPr/>
          <p:nvPr/>
        </p:nvSpPr>
        <p:spPr>
          <a:xfrm>
            <a:off x="5805105" y="3629880"/>
            <a:ext cx="51583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BCE98-376D-42A9-9A1D-91B75739D8C5}"/>
              </a:ext>
            </a:extLst>
          </p:cNvPr>
          <p:cNvSpPr/>
          <p:nvPr/>
        </p:nvSpPr>
        <p:spPr>
          <a:xfrm>
            <a:off x="5882681" y="4936377"/>
            <a:ext cx="3802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(−P · V0)^T = −P^T · V0^T</a:t>
            </a:r>
            <a:endParaRPr lang="en-US" altLang="ko-KR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623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1E74827-ECF9-4C59-B38C-6F58BB2B7CCD}"/>
              </a:ext>
            </a:extLst>
          </p:cNvPr>
          <p:cNvSpPr/>
          <p:nvPr/>
        </p:nvSpPr>
        <p:spPr>
          <a:xfrm>
            <a:off x="533400" y="2398567"/>
            <a:ext cx="10127815" cy="3684747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11DE08C-D82D-4E81-BD4F-0E8F5EBF544D}"/>
              </a:ext>
            </a:extLst>
          </p:cNvPr>
          <p:cNvSpPr/>
          <p:nvPr/>
        </p:nvSpPr>
        <p:spPr>
          <a:xfrm>
            <a:off x="1078522" y="6350014"/>
            <a:ext cx="8056513" cy="3719164"/>
          </a:xfrm>
          <a:prstGeom prst="roundRect">
            <a:avLst/>
          </a:prstGeom>
          <a:solidFill>
            <a:srgbClr val="F8FBF3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 err="1">
                <a:solidFill>
                  <a:srgbClr val="6A7E74"/>
                </a:solidFill>
                <a:ea typeface="Pretendard SemiBold"/>
              </a:rPr>
              <a:t>스카이박스</a:t>
            </a: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 그리기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3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2" name="Text 1">
            <a:extLst>
              <a:ext uri="{FF2B5EF4-FFF2-40B4-BE49-F238E27FC236}">
                <a16:creationId xmlns:a16="http://schemas.microsoft.com/office/drawing/2014/main" id="{AFE469BE-87BC-4BFF-B4EB-A9503FEFBBA9}"/>
              </a:ext>
            </a:extLst>
          </p:cNvPr>
          <p:cNvSpPr/>
          <p:nvPr/>
        </p:nvSpPr>
        <p:spPr>
          <a:xfrm>
            <a:off x="901189" y="2969266"/>
            <a:ext cx="4512301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해결</a:t>
            </a:r>
            <a:endParaRPr lang="en-US" sz="1646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DD1DBBDC-E920-4710-A71E-0C4AB88037BF}"/>
              </a:ext>
            </a:extLst>
          </p:cNvPr>
          <p:cNvSpPr/>
          <p:nvPr/>
        </p:nvSpPr>
        <p:spPr>
          <a:xfrm>
            <a:off x="905097" y="3739878"/>
            <a:ext cx="4953000" cy="52431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생각을 해보니 카메라가 박스의 안에서 박스의 안쪽면을 보고 있는데 </a:t>
            </a:r>
            <a:r>
              <a:rPr lang="ko-KR" altLang="en-US" sz="1600" dirty="0" err="1">
                <a:latin typeface="Noto Sans KR" pitchFamily="34" charset="0"/>
                <a:ea typeface="Noto Sans KR" pitchFamily="34" charset="-122"/>
              </a:rPr>
              <a:t>텍스쳐는</a:t>
            </a:r>
            <a:r>
              <a:rPr lang="ko-KR" altLang="en-US" sz="1600" dirty="0">
                <a:latin typeface="Noto Sans KR" pitchFamily="34" charset="0"/>
                <a:ea typeface="Noto Sans KR" pitchFamily="34" charset="-122"/>
              </a:rPr>
              <a:t> 큐브의 밖에 매핑이 되어 있습니다</a:t>
            </a:r>
            <a:endParaRPr lang="en-US" sz="16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16FF36-4295-4E85-85A4-5F44CD93620A}"/>
              </a:ext>
            </a:extLst>
          </p:cNvPr>
          <p:cNvSpPr/>
          <p:nvPr/>
        </p:nvSpPr>
        <p:spPr>
          <a:xfrm>
            <a:off x="905097" y="4536970"/>
            <a:ext cx="4953000" cy="5234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100"/>
              </a:lnSpc>
              <a:buNone/>
            </a:pP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즉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좌표계 플립은 따로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z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스케일을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-1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만큼 해서 넣어주면 됩니다</a:t>
            </a: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D8AC4686-66F8-4EAE-9DC5-CE73B78AD351}"/>
              </a:ext>
            </a:extLst>
          </p:cNvPr>
          <p:cNvSpPr/>
          <p:nvPr/>
        </p:nvSpPr>
        <p:spPr>
          <a:xfrm>
            <a:off x="1684215" y="6862420"/>
            <a:ext cx="5196840" cy="3104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2400"/>
              </a:lnSpc>
              <a:buNone/>
            </a:pPr>
            <a:r>
              <a:rPr lang="ko-KR" altLang="en-US" sz="2400" b="1" dirty="0">
                <a:solidFill>
                  <a:srgbClr val="1F2937"/>
                </a:solidFill>
                <a:latin typeface="Noto Sans KR" pitchFamily="34" charset="0"/>
                <a:ea typeface="Noto Sans KR" pitchFamily="34" charset="-122"/>
              </a:rPr>
              <a:t>코드</a:t>
            </a:r>
            <a:endParaRPr lang="en-US" sz="1646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CC3947D-22D8-4C2F-88C3-CB4A81F88DE9}"/>
              </a:ext>
            </a:extLst>
          </p:cNvPr>
          <p:cNvSpPr txBox="1"/>
          <p:nvPr/>
        </p:nvSpPr>
        <p:spPr>
          <a:xfrm>
            <a:off x="15991028" y="1500333"/>
            <a:ext cx="1676400" cy="33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dirty="0" err="1">
                <a:solidFill>
                  <a:srgbClr val="000000"/>
                </a:solidFill>
                <a:latin typeface="Josefin Sans SemiBold"/>
              </a:rPr>
              <a:t>SkyBox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601F23B-1643-4299-8464-8F6EE80F7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309" y="1416154"/>
            <a:ext cx="502154" cy="41437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BE3766F-B4B0-48BD-9776-0B4C9B8AC9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49" y="2108947"/>
            <a:ext cx="7314194" cy="7714055"/>
          </a:xfrm>
          <a:prstGeom prst="rect">
            <a:avLst/>
          </a:prstGeom>
        </p:spPr>
      </p:pic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706134DF-8124-4967-B3AC-18E9CCEEA681}"/>
              </a:ext>
            </a:extLst>
          </p:cNvPr>
          <p:cNvSpPr/>
          <p:nvPr/>
        </p:nvSpPr>
        <p:spPr>
          <a:xfrm>
            <a:off x="13335000" y="8847151"/>
            <a:ext cx="2413538" cy="824552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D08DEDF-7E90-4BD1-9C15-988174062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592" y="7625123"/>
            <a:ext cx="3133279" cy="244405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2335329-F3D5-45CC-A834-11516733851C}"/>
              </a:ext>
            </a:extLst>
          </p:cNvPr>
          <p:cNvSpPr/>
          <p:nvPr/>
        </p:nvSpPr>
        <p:spPr>
          <a:xfrm>
            <a:off x="5805105" y="3629880"/>
            <a:ext cx="51583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P: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투영행렬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V: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뷰행렬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R,t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뷰의 회전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V0 = [R^T 0; 0 1]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카메라 평행이동 제거 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 = </a:t>
            </a: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diag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(1, 1, −1) (Z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 플립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큐브 안쪽을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LH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규약과 맞춤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ConstantBuffer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에는 전치 행렬을 넣으므로 모두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^T 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형태</a:t>
            </a:r>
            <a:endParaRPr lang="ko-KR" altLang="en-US" b="0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4F2707F-5FBD-4E4D-90F4-B8587A4DA7FF}"/>
              </a:ext>
            </a:extLst>
          </p:cNvPr>
          <p:cNvSpPr/>
          <p:nvPr/>
        </p:nvSpPr>
        <p:spPr>
          <a:xfrm>
            <a:off x="5882681" y="5384211"/>
            <a:ext cx="45239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g_WorldViewProj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= (P · V0 · </a:t>
            </a:r>
            <a:r>
              <a:rPr lang="en-US" altLang="ko-KR" sz="20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Fz</a:t>
            </a:r>
            <a:r>
              <a:rPr lang="en-US" altLang="ko-KR" sz="20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)^T</a:t>
            </a:r>
            <a:endParaRPr lang="en-US" altLang="ko-KR" sz="2000" b="1" i="0" dirty="0"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D5F77F-4FFD-4B69-A7F8-7366ABADE7DF}"/>
              </a:ext>
            </a:extLst>
          </p:cNvPr>
          <p:cNvSpPr/>
          <p:nvPr/>
        </p:nvSpPr>
        <p:spPr>
          <a:xfrm>
            <a:off x="1517215" y="7203976"/>
            <a:ext cx="71695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m_baseProjection.view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; </a:t>
            </a:r>
            <a:r>
              <a:rPr lang="en-US" altLang="ko-KR" dirty="0">
                <a:solidFill>
                  <a:srgbClr val="008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// transposed view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view 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 </a:t>
            </a:r>
            <a:r>
              <a:rPr lang="en-US" altLang="ko-KR" dirty="0">
                <a:solidFill>
                  <a:srgbClr val="00808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=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XMVectorSet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(0.0f, 0.0f, 0.0f,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XMVectorGetW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view.r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[3]));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(view);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XMMatrixTranspose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XMMatrixScaling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(1.0f, 1.0f, -1.0f));</a:t>
            </a:r>
          </a:p>
          <a:p>
            <a:r>
              <a:rPr lang="fr-FR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fr-FR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projT = m_baseProjection.proj;</a:t>
            </a:r>
          </a:p>
          <a:p>
            <a:r>
              <a:rPr lang="en-US" altLang="ko-KR" dirty="0">
                <a:solidFill>
                  <a:srgbClr val="2B91AF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wvpT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=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XMMatrixMultiply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projT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viewNoTransT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en-US" altLang="ko-KR" dirty="0" err="1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flipZ_T</a:t>
            </a:r>
            <a:r>
              <a:rPr lang="en-US" altLang="ko-KR" dirty="0">
                <a:solidFill>
                  <a:srgbClr val="000000"/>
                </a:solidFill>
                <a:highlight>
                  <a:srgbClr val="F8FBF3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231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361</TotalTime>
  <Words>1356</Words>
  <Application>Microsoft Office PowerPoint</Application>
  <PresentationFormat>사용자 지정</PresentationFormat>
  <Paragraphs>202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4" baseType="lpstr">
      <vt:lpstr>Calibri</vt:lpstr>
      <vt:lpstr>Pretendard Bold</vt:lpstr>
      <vt:lpstr>Pretendard ExtraLight</vt:lpstr>
      <vt:lpstr>Noto Sans KR</vt:lpstr>
      <vt:lpstr>Pretendard Medium</vt:lpstr>
      <vt:lpstr>Pretendard ExtraBold</vt:lpstr>
      <vt:lpstr>Arial</vt:lpstr>
      <vt:lpstr>맑은 고딕</vt:lpstr>
      <vt:lpstr>Pretendard Regular</vt:lpstr>
      <vt:lpstr>Josefin Sans SemiBold</vt:lpstr>
      <vt:lpstr>Pretendard SemiBold</vt:lpstr>
      <vt:lpstr>Pretendard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LEECHANGJIN</cp:lastModifiedBy>
  <cp:revision>55</cp:revision>
  <dcterms:created xsi:type="dcterms:W3CDTF">2006-08-16T00:00:00Z</dcterms:created>
  <dcterms:modified xsi:type="dcterms:W3CDTF">2025-09-18T16:02:56Z</dcterms:modified>
</cp:coreProperties>
</file>

<file path=docProps/thumbnail.jpeg>
</file>